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2" r:id="rId3"/>
    <p:sldId id="260" r:id="rId4"/>
    <p:sldId id="261" r:id="rId5"/>
  </p:sldIdLst>
  <p:sldSz cx="9144000" cy="6858000" type="screen4x3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ette Serral" initials="I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7A"/>
    <a:srgbClr val="E1FF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8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8" y="-84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752CFBB-2AE0-4AB0-96B1-B5AC2990DFA9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D5B466F-2CD0-4192-82B6-BA2C3E70A01A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9858F2E4-9B16-4549-A3A8-A0296B9B64C2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a-ES" dirty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FF5B015D-B3B7-4963-BD5B-E3D7315FBFBD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noProof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noProof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2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6" descr="ConnectinGE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7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4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Connector recte 19"/>
          <p:cNvCxnSpPr/>
          <p:nvPr userDrawn="1"/>
        </p:nvCxnSpPr>
        <p:spPr>
          <a:xfrm>
            <a:off x="0" y="896845"/>
            <a:ext cx="9144000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1" cy="5851525"/>
          </a:xfrm>
        </p:spPr>
        <p:txBody>
          <a:bodyPr vert="eaVert"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34150" cy="5851525"/>
          </a:xfrm>
        </p:spPr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95301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29200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smtClean="0"/>
              <a:t>Feu clic aquí per editar l'estil</a:t>
            </a:r>
            <a:endParaRPr lang="en-GB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Feu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aquí</a:t>
            </a:r>
            <a:r>
              <a:rPr lang="en-GB" noProof="0" dirty="0" smtClean="0"/>
              <a:t> per </a:t>
            </a:r>
            <a:r>
              <a:rPr lang="en-GB" noProof="0" dirty="0" err="1" smtClean="0"/>
              <a:t>editar</a:t>
            </a:r>
            <a:r>
              <a:rPr lang="en-GB" noProof="0" dirty="0" smtClean="0"/>
              <a:t> </a:t>
            </a:r>
            <a:r>
              <a:rPr lang="en-GB" noProof="0" dirty="0" err="1" smtClean="0"/>
              <a:t>els</a:t>
            </a:r>
            <a:r>
              <a:rPr lang="en-GB" noProof="0" dirty="0" smtClean="0"/>
              <a:t> </a:t>
            </a:r>
            <a:r>
              <a:rPr lang="en-GB" noProof="0" dirty="0" err="1" smtClean="0"/>
              <a:t>estils</a:t>
            </a:r>
            <a:r>
              <a:rPr lang="en-GB" noProof="0" dirty="0" smtClean="0"/>
              <a:t> de text</a:t>
            </a:r>
          </a:p>
          <a:p>
            <a:pPr lvl="1"/>
            <a:r>
              <a:rPr lang="en-GB" noProof="0" dirty="0" err="1" smtClean="0"/>
              <a:t>Segon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3"/>
            <a:r>
              <a:rPr lang="en-GB" noProof="0" dirty="0" smtClean="0"/>
              <a:t>Quart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Cinquè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/>
          </a:p>
        </p:txBody>
      </p:sp>
      <p:sp>
        <p:nvSpPr>
          <p:cNvPr id="12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dirty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dirty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3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ConnectinGE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15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15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 15"/>
          <p:cNvGrpSpPr/>
          <p:nvPr/>
        </p:nvGrpSpPr>
        <p:grpSpPr>
          <a:xfrm>
            <a:off x="24983" y="5025051"/>
            <a:ext cx="9095396" cy="1800402"/>
            <a:chOff x="24983" y="5001301"/>
            <a:chExt cx="9095396" cy="1800402"/>
          </a:xfrm>
        </p:grpSpPr>
        <p:pic>
          <p:nvPicPr>
            <p:cNvPr id="4098" name="Picture 2" descr="http://www.eneon.net/imatgestop/03.jpg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3" y="5937405"/>
              <a:ext cx="2988000" cy="864000"/>
            </a:xfrm>
            <a:prstGeom prst="rect">
              <a:avLst/>
            </a:prstGeom>
            <a:noFill/>
          </p:spPr>
        </p:pic>
        <p:pic>
          <p:nvPicPr>
            <p:cNvPr id="4100" name="Picture 4" descr="http://www.eneon.net/imatgestop/06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83" y="5001301"/>
              <a:ext cx="2987302" cy="864096"/>
            </a:xfrm>
            <a:prstGeom prst="rect">
              <a:avLst/>
            </a:prstGeom>
            <a:noFill/>
          </p:spPr>
        </p:pic>
        <p:pic>
          <p:nvPicPr>
            <p:cNvPr id="4102" name="Picture 6" descr="http://www.eneon.net/imatgestop/05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84293" y="5937405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4" name="Picture 8" descr="http://www.eneon.net/imatgestop/08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84293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6" name="Picture 10" descr="http://www.eneon.net/imatgestop/0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32379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8" name="Picture 12" descr="http://www.eneon.net/imatgestop/09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132379" y="5937405"/>
              <a:ext cx="2988000" cy="864298"/>
            </a:xfrm>
            <a:prstGeom prst="rect">
              <a:avLst/>
            </a:prstGeom>
            <a:noFill/>
          </p:spPr>
        </p:pic>
      </p:grpSp>
      <p:sp>
        <p:nvSpPr>
          <p:cNvPr id="14" name="Títol 1"/>
          <p:cNvSpPr txBox="1">
            <a:spLocks/>
          </p:cNvSpPr>
          <p:nvPr/>
        </p:nvSpPr>
        <p:spPr>
          <a:xfrm>
            <a:off x="707575" y="3581607"/>
            <a:ext cx="7772400" cy="83099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1">
                <a:solidFill>
                  <a:srgbClr val="00897A"/>
                </a:solidFill>
                <a:effectLst/>
              </a:defRPr>
            </a:lvl1pPr>
          </a:lstStyle>
          <a:p>
            <a:pPr algn="r">
              <a:defRPr/>
            </a:pPr>
            <a:r>
              <a:rPr lang="en-US" sz="2800" b="1" i="0" dirty="0" smtClean="0">
                <a:latin typeface="+mj-lt"/>
                <a:ea typeface="+mj-ea"/>
                <a:cs typeface="+mj-cs"/>
              </a:rPr>
              <a:t>ENEON definition, criteria, processes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dirty="0" err="1" smtClean="0">
                <a:latin typeface="+mj-lt"/>
                <a:ea typeface="+mj-ea"/>
                <a:cs typeface="+mj-cs"/>
              </a:rPr>
              <a:t>Ivette</a:t>
            </a:r>
            <a:r>
              <a:rPr lang="en-US" sz="2000" b="1" i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000" b="1" i="0" dirty="0" err="1" smtClean="0">
                <a:latin typeface="+mj-lt"/>
                <a:ea typeface="+mj-ea"/>
                <a:cs typeface="+mj-cs"/>
              </a:rPr>
              <a:t>Serral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QuadreDeText 14"/>
          <p:cNvSpPr txBox="1"/>
          <p:nvPr/>
        </p:nvSpPr>
        <p:spPr>
          <a:xfrm>
            <a:off x="703111" y="1138135"/>
            <a:ext cx="7776864" cy="20005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ENEON first workshop</a:t>
            </a:r>
            <a:endParaRPr lang="en-US" sz="4000" b="1" i="0" kern="1200" noProof="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  <a:p>
            <a:pPr algn="ctr"/>
            <a:r>
              <a:rPr lang="en-US" sz="3200" i="1" dirty="0" smtClean="0">
                <a:solidFill>
                  <a:srgbClr val="00897A"/>
                </a:solidFill>
              </a:rPr>
              <a:t>Observing Europe: Networking the Earth Observation Networks in Europe</a:t>
            </a:r>
          </a:p>
          <a:p>
            <a:pPr lvl="0" algn="ctr"/>
            <a:r>
              <a:rPr lang="en-US" sz="2400" i="1" dirty="0" smtClean="0">
                <a:solidFill>
                  <a:schemeClr val="tx1">
                    <a:tint val="75000"/>
                  </a:schemeClr>
                </a:solidFill>
              </a:rPr>
              <a:t>21-22 September, Paris</a:t>
            </a:r>
            <a:endParaRPr lang="ca-ES" sz="4000" b="1" i="0" kern="120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24536"/>
          </a:xfrm>
        </p:spPr>
        <p:txBody>
          <a:bodyPr/>
          <a:lstStyle/>
          <a:p>
            <a:r>
              <a:rPr lang="en-US" b="1" i="1" dirty="0" smtClean="0">
                <a:solidFill>
                  <a:srgbClr val="00897A"/>
                </a:solidFill>
                <a:ea typeface="ＭＳ Ｐゴシック" pitchFamily="34" charset="-128"/>
              </a:rPr>
              <a:t>ENEON is the European Network of Earth Observation Networks, </a:t>
            </a:r>
            <a:r>
              <a:rPr lang="en-US" dirty="0" smtClean="0">
                <a:solidFill>
                  <a:srgbClr val="2B4C6E"/>
                </a:solidFill>
                <a:ea typeface="ＭＳ Ｐゴシック" pitchFamily="34" charset="-128"/>
              </a:rPr>
              <a:t>funded by the European Union under the H2020 </a:t>
            </a:r>
            <a:r>
              <a:rPr lang="en-US" dirty="0" err="1" smtClean="0">
                <a:solidFill>
                  <a:srgbClr val="2B4C6E"/>
                </a:solidFill>
                <a:ea typeface="ＭＳ Ｐゴシック" pitchFamily="34" charset="-128"/>
              </a:rPr>
              <a:t>ConnectinGEO</a:t>
            </a:r>
            <a:r>
              <a:rPr lang="en-US" dirty="0" smtClean="0">
                <a:solidFill>
                  <a:srgbClr val="2B4C6E"/>
                </a:solidFill>
                <a:ea typeface="ＭＳ Ｐゴシック" pitchFamily="34" charset="-128"/>
              </a:rPr>
              <a:t> project</a:t>
            </a:r>
            <a:r>
              <a:rPr lang="en-US" i="1" dirty="0" smtClean="0">
                <a:solidFill>
                  <a:srgbClr val="2B4C6E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2B4C6E"/>
                </a:solidFill>
                <a:ea typeface="ＭＳ Ｐゴシック" pitchFamily="34" charset="-128"/>
              </a:rPr>
              <a:t>including space-based, airborne and in-situ observations networks, with the goal of enhancing the use of Earth observations for assessments, forecasts, and predictions of GEOSS SBA topics and Copernicus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615553"/>
          </a:xfrm>
        </p:spPr>
        <p:txBody>
          <a:bodyPr wrap="square">
            <a:spAutoFit/>
          </a:bodyPr>
          <a:lstStyle/>
          <a:p>
            <a:r>
              <a:rPr lang="en-US" sz="3400" b="1" u="sng" dirty="0" smtClean="0"/>
              <a:t>Criteria for the ENEON definition</a:t>
            </a:r>
            <a:endParaRPr lang="en-US" sz="3400" b="1" u="sng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95536" y="1652550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marL="514350" indent="-514350" algn="just"/>
            <a:r>
              <a:rPr lang="en-US" dirty="0" smtClean="0"/>
              <a:t>Avoid duplication with other initiatives</a:t>
            </a:r>
          </a:p>
          <a:p>
            <a:pPr marL="514350" indent="-514350" algn="just"/>
            <a:r>
              <a:rPr lang="en-US" dirty="0" smtClean="0"/>
              <a:t>It does not provide a common infrastructure</a:t>
            </a:r>
          </a:p>
          <a:p>
            <a:pPr marL="514350" indent="-514350" algn="just"/>
            <a:r>
              <a:rPr lang="en-US" dirty="0" smtClean="0"/>
              <a:t>Inexpensive to run</a:t>
            </a:r>
          </a:p>
          <a:p>
            <a:pPr marL="514350" indent="-514350" algn="just"/>
            <a:r>
              <a:rPr lang="en-US" dirty="0" smtClean="0"/>
              <a:t>Useful for the membership</a:t>
            </a:r>
          </a:p>
          <a:p>
            <a:pPr marL="514350" indent="-514350" algn="just"/>
            <a:r>
              <a:rPr lang="en-US" dirty="0" smtClean="0"/>
              <a:t>Unified representation to international EO initiatives (GEOSS in-situ, Copernicus in-situ)</a:t>
            </a:r>
          </a:p>
          <a:p>
            <a:pPr marL="514350" indent="-514350" algn="just"/>
            <a:r>
              <a:rPr lang="en-US" dirty="0" smtClean="0"/>
              <a:t>Connection with the EC</a:t>
            </a:r>
          </a:p>
          <a:p>
            <a:pPr marL="514350" indent="-514350" algn="just"/>
            <a:r>
              <a:rPr lang="en-US" dirty="0" smtClean="0"/>
              <a:t>Transversal thematically</a:t>
            </a:r>
            <a:endParaRPr lang="en-US" dirty="0" smtClean="0"/>
          </a:p>
          <a:p>
            <a:pPr marL="514350" indent="-514350" algn="just"/>
            <a:r>
              <a:rPr lang="en-US" dirty="0" smtClean="0"/>
              <a:t>Integrative beyond pure in-situ (citizen science, private sector, public agencies)</a:t>
            </a:r>
          </a:p>
          <a:p>
            <a:pPr marL="514350" indent="-514350" algn="just"/>
            <a:r>
              <a:rPr lang="en-US" dirty="0" smtClean="0"/>
              <a:t>Regular activities (workshops, white papers, recommendations)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56693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Process phases</a:t>
            </a:r>
            <a:endParaRPr lang="en-U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/>
          <a:lstStyle/>
          <a:p>
            <a:pPr algn="just"/>
            <a:r>
              <a:rPr lang="en-US" dirty="0" smtClean="0"/>
              <a:t>Consulting phase (starts in the ENEON first workshop)</a:t>
            </a:r>
          </a:p>
          <a:p>
            <a:pPr algn="just"/>
            <a:r>
              <a:rPr lang="en-US" dirty="0" smtClean="0"/>
              <a:t>Constitution phase (led by </a:t>
            </a:r>
            <a:r>
              <a:rPr lang="en-US" dirty="0" err="1" smtClean="0"/>
              <a:t>ConnectinGEO</a:t>
            </a:r>
            <a:r>
              <a:rPr lang="en-US" dirty="0" smtClean="0"/>
              <a:t> and ENVRI</a:t>
            </a:r>
            <a:r>
              <a:rPr lang="en-US" dirty="0" smtClean="0"/>
              <a:t>+?)</a:t>
            </a:r>
            <a:endParaRPr lang="en-US" dirty="0" smtClean="0"/>
          </a:p>
          <a:p>
            <a:pPr algn="just"/>
            <a:r>
              <a:rPr lang="en-US" dirty="0" smtClean="0"/>
              <a:t>First activities phase (gap analysis, ENEON second workshop </a:t>
            </a:r>
            <a:r>
              <a:rPr lang="en-US" dirty="0" smtClean="0">
                <a:sym typeface="Wingdings" pitchFamily="2" charset="2"/>
              </a:rPr>
              <a:t> end of this phase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Consolidation phase after </a:t>
            </a:r>
            <a:r>
              <a:rPr lang="en-US" dirty="0" err="1" smtClean="0"/>
              <a:t>ConnectinGEO</a:t>
            </a:r>
            <a:r>
              <a:rPr lang="en-US" dirty="0" smtClean="0"/>
              <a:t> (annual event e.g. inside EGU, secretariat)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à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9569</TotalTime>
  <Words>162</Words>
  <Application>Microsoft Office PowerPoint</Application>
  <PresentationFormat>Presentació en pantalla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5" baseType="lpstr">
      <vt:lpstr>Tema de l'Office</vt:lpstr>
      <vt:lpstr>Diapositiva 1</vt:lpstr>
      <vt:lpstr>Definition</vt:lpstr>
      <vt:lpstr>Criteria for the ENEON definition</vt:lpstr>
      <vt:lpstr>Process phases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Ivette Serral</dc:creator>
  <cp:lastModifiedBy>Ivette Serral</cp:lastModifiedBy>
  <cp:revision>63</cp:revision>
  <dcterms:created xsi:type="dcterms:W3CDTF">2015-04-08T16:36:35Z</dcterms:created>
  <dcterms:modified xsi:type="dcterms:W3CDTF">2015-09-22T15:55:09Z</dcterms:modified>
</cp:coreProperties>
</file>